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e Handler-Hutchinson" initials="S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999E"/>
    <a:srgbClr val="002060"/>
    <a:srgbClr val="EFF2BA"/>
    <a:srgbClr val="FFFFCC"/>
    <a:srgbClr val="FF9933"/>
    <a:srgbClr val="FF6600"/>
    <a:srgbClr val="FF9900"/>
    <a:srgbClr val="FF0066"/>
    <a:srgbClr val="FF505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6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9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44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583" cy="48022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5" y="2"/>
            <a:ext cx="3170583" cy="48022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5BC2D0C2-FBB4-44C7-B824-84C55DF4E278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328"/>
            <a:ext cx="3170583" cy="480225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5" y="9119328"/>
            <a:ext cx="3170583" cy="480225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C5D80645-F1C7-4528-95CB-FC484160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53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3170583" cy="48039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8" y="2"/>
            <a:ext cx="3170583" cy="48039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EEFD9730-3BB2-4A1E-8CF8-0702B3DB2C21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34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119174"/>
            <a:ext cx="3170583" cy="48039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8" y="9119174"/>
            <a:ext cx="3170583" cy="48039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32CCC49-7E30-4BDA-9879-788D3CEC16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7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CCC49-7E30-4BDA-9879-788D3CEC16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1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6C3-6D28-4714-BF3B-7EEAA2090748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C7C4-E60C-4219-984C-CF20B557B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6C3-6D28-4714-BF3B-7EEAA2090748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C7C4-E60C-4219-984C-CF20B557B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6C3-6D28-4714-BF3B-7EEAA2090748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C7C4-E60C-4219-984C-CF20B557B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6C3-6D28-4714-BF3B-7EEAA2090748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C7C4-E60C-4219-984C-CF20B557B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6C3-6D28-4714-BF3B-7EEAA2090748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C7C4-E60C-4219-984C-CF20B557B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6C3-6D28-4714-BF3B-7EEAA2090748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C7C4-E60C-4219-984C-CF20B557B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6C3-6D28-4714-BF3B-7EEAA2090748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C7C4-E60C-4219-984C-CF20B557B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6C3-6D28-4714-BF3B-7EEAA2090748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C7C4-E60C-4219-984C-CF20B557B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6C3-6D28-4714-BF3B-7EEAA2090748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C7C4-E60C-4219-984C-CF20B557B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6C3-6D28-4714-BF3B-7EEAA2090748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C7C4-E60C-4219-984C-CF20B557B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6C3-6D28-4714-BF3B-7EEAA2090748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C7C4-E60C-4219-984C-CF20B557B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32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616C3-6D28-4714-BF3B-7EEAA2090748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EC7C4-E60C-4219-984C-CF20B557B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0500" y="166318"/>
            <a:ext cx="8458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EFF2BA"/>
                </a:solidFill>
                <a:latin typeface="GillSans" pitchFamily="2" charset="0"/>
              </a:rPr>
              <a:t>Jointly Sponsored by the </a:t>
            </a:r>
            <a:r>
              <a:rPr lang="en-US" sz="2800" dirty="0" smtClean="0">
                <a:solidFill>
                  <a:srgbClr val="EFF2BA"/>
                </a:solidFill>
                <a:latin typeface="GillSans" pitchFamily="2" charset="0"/>
              </a:rPr>
              <a:t>Seton Hall Law </a:t>
            </a:r>
          </a:p>
          <a:p>
            <a:r>
              <a:rPr lang="en-US" sz="2800" dirty="0" smtClean="0">
                <a:solidFill>
                  <a:srgbClr val="EFF2BA"/>
                </a:solidFill>
                <a:latin typeface="GillSans" pitchFamily="2" charset="0"/>
              </a:rPr>
              <a:t>Center </a:t>
            </a:r>
            <a:r>
              <a:rPr lang="en-US" sz="2800" dirty="0">
                <a:solidFill>
                  <a:srgbClr val="EFF2BA"/>
                </a:solidFill>
                <a:latin typeface="GillSans" pitchFamily="2" charset="0"/>
              </a:rPr>
              <a:t>for Health &amp; Pharmaceutical Law &amp; Policy, </a:t>
            </a:r>
          </a:p>
          <a:p>
            <a:r>
              <a:rPr lang="en-US" sz="2800" dirty="0">
                <a:solidFill>
                  <a:srgbClr val="EFF2BA"/>
                </a:solidFill>
                <a:latin typeface="GillSans" pitchFamily="2" charset="0"/>
              </a:rPr>
              <a:t>Legislative Journal, and </a:t>
            </a:r>
            <a:r>
              <a:rPr lang="en-US" sz="2800" dirty="0" smtClean="0">
                <a:solidFill>
                  <a:srgbClr val="EFF2BA"/>
                </a:solidFill>
                <a:latin typeface="GillSans" pitchFamily="2" charset="0"/>
              </a:rPr>
              <a:t>Circuit </a:t>
            </a:r>
            <a:r>
              <a:rPr lang="en-US" sz="2800" dirty="0">
                <a:solidFill>
                  <a:srgbClr val="EFF2BA"/>
                </a:solidFill>
                <a:latin typeface="GillSans" pitchFamily="2" charset="0"/>
              </a:rPr>
              <a:t>Review</a:t>
            </a:r>
          </a:p>
          <a:p>
            <a:endParaRPr lang="en-US" b="1" i="1" dirty="0">
              <a:solidFill>
                <a:srgbClr val="F2F4AA"/>
              </a:solidFill>
              <a:latin typeface="Trebuchet MS" pitchFamily="34" charset="0"/>
            </a:endParaRPr>
          </a:p>
        </p:txBody>
      </p:sp>
      <p:sp>
        <p:nvSpPr>
          <p:cNvPr id="19" name="SessionQuestionData" hidden="1"/>
          <p:cNvSpPr txBox="1"/>
          <p:nvPr/>
        </p:nvSpPr>
        <p:spPr>
          <a:xfrm>
            <a:off x="0" y="0"/>
            <a:ext cx="0" cy="1034129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smtClean="0"/>
              <a:t>&lt;?xml version="1.0"?&gt;&lt;AllQuestions /&gt;</a:t>
            </a:r>
            <a:endParaRPr lang="en-US" dirty="0"/>
          </a:p>
        </p:txBody>
      </p:sp>
      <p:sp>
        <p:nvSpPr>
          <p:cNvPr id="20" name="SessionAnswerData" hidden="1"/>
          <p:cNvSpPr txBox="1"/>
          <p:nvPr/>
        </p:nvSpPr>
        <p:spPr>
          <a:xfrm>
            <a:off x="1270000" y="0"/>
            <a:ext cx="0" cy="97872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smtClean="0"/>
              <a:t>&lt;?xml version="1.0"?&gt;&lt;AllAnswers /&gt;</a:t>
            </a:r>
            <a:endParaRPr lang="en-US" dirty="0"/>
          </a:p>
        </p:txBody>
      </p:sp>
      <p:sp>
        <p:nvSpPr>
          <p:cNvPr id="21" name="SessionResponseData" descr="&lt;?xml version=&quot;1.0&quot;?&gt;&lt;AllResponses /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  <p:sp>
        <p:nvSpPr>
          <p:cNvPr id="22" name="SessionPresentationSettingsData" hidden="1"/>
          <p:cNvSpPr txBox="1"/>
          <p:nvPr/>
        </p:nvSpPr>
        <p:spPr>
          <a:xfrm>
            <a:off x="0" y="0"/>
            <a:ext cx="0" cy="92028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smtClean="0"/>
              <a:t>&lt;?xml version="1.0"?&gt;&lt;Settings&gt;&lt;answerBulletFormat&gt;Numeric&lt;/answerBulletFormat&gt;&lt;answerNowAutoInsert&gt;No&lt;/answerNowAutoInsert&gt;&lt;answerNowStyle&gt;Explosion&lt;/answerNowStyle&gt;&lt;answerNowText&gt;Answer Now&lt;/answerNowText&gt;&lt;</a:t>
            </a:r>
            <a:r>
              <a:rPr lang="en-US" dirty="0" err="1" smtClean="0"/>
              <a:t>chartColors</a:t>
            </a:r>
            <a:r>
              <a:rPr lang="en-US" dirty="0" smtClean="0"/>
              <a:t>&gt;Use PowerPoint Color Scheme&lt;/</a:t>
            </a:r>
            <a:r>
              <a:rPr lang="en-US" dirty="0" err="1" smtClean="0"/>
              <a:t>chartColors</a:t>
            </a:r>
            <a:r>
              <a:rPr lang="en-US" dirty="0" smtClean="0"/>
              <a:t>&gt;&lt;</a:t>
            </a:r>
            <a:r>
              <a:rPr lang="en-US" dirty="0" err="1" smtClean="0"/>
              <a:t>chartType</a:t>
            </a:r>
            <a:r>
              <a:rPr lang="en-US" dirty="0" smtClean="0"/>
              <a:t>&gt;Horizontal&lt;/</a:t>
            </a:r>
            <a:r>
              <a:rPr lang="en-US" dirty="0" err="1" smtClean="0"/>
              <a:t>chartType</a:t>
            </a:r>
            <a:r>
              <a:rPr lang="en-US" dirty="0" smtClean="0"/>
              <a:t>&gt;&lt;</a:t>
            </a:r>
            <a:r>
              <a:rPr lang="en-US" dirty="0" err="1" smtClean="0"/>
              <a:t>correctAnswerIndicator</a:t>
            </a:r>
            <a:r>
              <a:rPr lang="en-US" dirty="0" smtClean="0"/>
              <a:t>&gt;Checkmark&lt;/</a:t>
            </a:r>
            <a:r>
              <a:rPr lang="en-US" dirty="0" err="1" smtClean="0"/>
              <a:t>correctAnswerIndicator</a:t>
            </a:r>
            <a:r>
              <a:rPr lang="en-US" dirty="0" smtClean="0"/>
              <a:t>&gt;&lt;</a:t>
            </a:r>
            <a:r>
              <a:rPr lang="en-US" dirty="0" err="1" smtClean="0"/>
              <a:t>countdownAutoInsert</a:t>
            </a:r>
            <a:r>
              <a:rPr lang="en-US" dirty="0" smtClean="0"/>
              <a:t>&gt;No&lt;/</a:t>
            </a:r>
            <a:r>
              <a:rPr lang="en-US" dirty="0" err="1" smtClean="0"/>
              <a:t>countdownAutoInsert</a:t>
            </a:r>
            <a:r>
              <a:rPr lang="en-US" dirty="0" smtClean="0"/>
              <a:t>&gt;&lt;</a:t>
            </a:r>
            <a:r>
              <a:rPr lang="en-US" dirty="0" err="1" smtClean="0"/>
              <a:t>countdownSeconds</a:t>
            </a:r>
            <a:r>
              <a:rPr lang="en-US" dirty="0" smtClean="0"/>
              <a:t>&gt;10&lt;/</a:t>
            </a:r>
            <a:r>
              <a:rPr lang="en-US" dirty="0" err="1" smtClean="0"/>
              <a:t>countdownSeconds</a:t>
            </a:r>
            <a:r>
              <a:rPr lang="en-US" dirty="0" smtClean="0"/>
              <a:t>&gt;&lt;</a:t>
            </a:r>
            <a:r>
              <a:rPr lang="en-US" dirty="0" err="1" smtClean="0"/>
              <a:t>countdownSound</a:t>
            </a:r>
            <a:r>
              <a:rPr lang="en-US" dirty="0" smtClean="0"/>
              <a:t>&gt;TicToc.wav&lt;/</a:t>
            </a:r>
            <a:r>
              <a:rPr lang="en-US" dirty="0" err="1" smtClean="0"/>
              <a:t>countdownSound</a:t>
            </a:r>
            <a:r>
              <a:rPr lang="en-US" dirty="0" smtClean="0"/>
              <a:t>&gt;&lt;</a:t>
            </a:r>
            <a:r>
              <a:rPr lang="en-US" dirty="0" err="1" smtClean="0"/>
              <a:t>countdownStyle</a:t>
            </a:r>
            <a:r>
              <a:rPr lang="en-US" dirty="0" smtClean="0"/>
              <a:t>&gt;Box&lt;/</a:t>
            </a:r>
            <a:r>
              <a:rPr lang="en-US" dirty="0" err="1" smtClean="0"/>
              <a:t>countdownStyle</a:t>
            </a:r>
            <a:r>
              <a:rPr lang="en-US" dirty="0" smtClean="0"/>
              <a:t>&gt;&lt;</a:t>
            </a:r>
            <a:r>
              <a:rPr lang="en-US" dirty="0" err="1" smtClean="0"/>
              <a:t>gridAutoInsert</a:t>
            </a:r>
            <a:r>
              <a:rPr lang="en-US" dirty="0" smtClean="0"/>
              <a:t>&gt;No&lt;/</a:t>
            </a:r>
            <a:r>
              <a:rPr lang="en-US" dirty="0" err="1" smtClean="0"/>
              <a:t>gridAutoInsert</a:t>
            </a:r>
            <a:r>
              <a:rPr lang="en-US" dirty="0" smtClean="0"/>
              <a:t>&gt;&lt;</a:t>
            </a:r>
            <a:r>
              <a:rPr lang="en-US" dirty="0" err="1" smtClean="0"/>
              <a:t>gridFillStyle</a:t>
            </a:r>
            <a:r>
              <a:rPr lang="en-US" dirty="0" smtClean="0"/>
              <a:t>&gt;Answered&lt;/</a:t>
            </a:r>
            <a:r>
              <a:rPr lang="en-US" dirty="0" err="1" smtClean="0"/>
              <a:t>gridFillStyle</a:t>
            </a:r>
            <a:r>
              <a:rPr lang="en-US" dirty="0" smtClean="0"/>
              <a:t>&gt;&lt;</a:t>
            </a:r>
            <a:r>
              <a:rPr lang="en-US" dirty="0" err="1" smtClean="0"/>
              <a:t>gridFillColor</a:t>
            </a:r>
            <a:r>
              <a:rPr lang="en-US" dirty="0" smtClean="0"/>
              <a:t>&gt;0,0,0&lt;/</a:t>
            </a:r>
            <a:r>
              <a:rPr lang="en-US" dirty="0" err="1" smtClean="0"/>
              <a:t>gridFillColor</a:t>
            </a:r>
            <a:r>
              <a:rPr lang="en-US" dirty="0" smtClean="0"/>
              <a:t>&gt;&lt;</a:t>
            </a:r>
            <a:r>
              <a:rPr lang="en-US" dirty="0" err="1" smtClean="0"/>
              <a:t>gridOpacity</a:t>
            </a:r>
            <a:r>
              <a:rPr lang="en-US" dirty="0" smtClean="0"/>
              <a:t>&gt;100%&lt;/</a:t>
            </a:r>
            <a:r>
              <a:rPr lang="en-US" dirty="0" err="1" smtClean="0"/>
              <a:t>gridOpacity</a:t>
            </a:r>
            <a:r>
              <a:rPr lang="en-US" dirty="0" smtClean="0"/>
              <a:t>&gt;&lt;</a:t>
            </a:r>
            <a:r>
              <a:rPr lang="en-US" dirty="0" err="1" smtClean="0"/>
              <a:t>gridTextStyle</a:t>
            </a:r>
            <a:r>
              <a:rPr lang="en-US" dirty="0" smtClean="0"/>
              <a:t>&gt;Keypad #&lt;/</a:t>
            </a:r>
            <a:r>
              <a:rPr lang="en-US" dirty="0" err="1" smtClean="0"/>
              <a:t>gridTextStyle</a:t>
            </a:r>
            <a:r>
              <a:rPr lang="en-US" dirty="0" smtClean="0"/>
              <a:t>&gt;&lt;</a:t>
            </a:r>
            <a:r>
              <a:rPr lang="en-US" dirty="0" err="1" smtClean="0"/>
              <a:t>inputSource</a:t>
            </a:r>
            <a:r>
              <a:rPr lang="en-US" dirty="0" smtClean="0"/>
              <a:t>&gt;Response Devices&lt;/</a:t>
            </a:r>
            <a:r>
              <a:rPr lang="en-US" dirty="0" err="1" smtClean="0"/>
              <a:t>inputSource</a:t>
            </a:r>
            <a:r>
              <a:rPr lang="en-US" dirty="0" smtClean="0"/>
              <a:t>&gt;&lt;</a:t>
            </a:r>
            <a:r>
              <a:rPr lang="en-US" dirty="0" err="1" smtClean="0"/>
              <a:t>multipleResponseDivisor</a:t>
            </a:r>
            <a:r>
              <a:rPr lang="en-US" dirty="0" smtClean="0"/>
              <a:t>&gt;# of Responses&lt;/</a:t>
            </a:r>
            <a:r>
              <a:rPr lang="en-US" dirty="0" err="1" smtClean="0"/>
              <a:t>multipleResponseDivisor</a:t>
            </a:r>
            <a:r>
              <a:rPr lang="en-US" dirty="0" smtClean="0"/>
              <a:t>&gt;&lt;</a:t>
            </a:r>
            <a:r>
              <a:rPr lang="en-US" dirty="0" err="1" smtClean="0"/>
              <a:t>participantsLeaderBoard</a:t>
            </a:r>
            <a:r>
              <a:rPr lang="en-US" dirty="0" smtClean="0"/>
              <a:t>&gt;5&lt;/</a:t>
            </a:r>
            <a:r>
              <a:rPr lang="en-US" dirty="0" err="1" smtClean="0"/>
              <a:t>participantsLeaderBoard</a:t>
            </a:r>
            <a:r>
              <a:rPr lang="en-US" dirty="0" smtClean="0"/>
              <a:t>&gt;&lt;</a:t>
            </a:r>
            <a:r>
              <a:rPr lang="en-US" dirty="0" err="1" smtClean="0"/>
              <a:t>percentageDecimalPlaces</a:t>
            </a:r>
            <a:r>
              <a:rPr lang="en-US" dirty="0" smtClean="0"/>
              <a:t>&gt;0&lt;/</a:t>
            </a:r>
            <a:r>
              <a:rPr lang="en-US" dirty="0" err="1" smtClean="0"/>
              <a:t>percentageDecimalPlaces</a:t>
            </a:r>
            <a:r>
              <a:rPr lang="en-US" dirty="0" smtClean="0"/>
              <a:t>&gt;&lt;</a:t>
            </a:r>
            <a:r>
              <a:rPr lang="en-US" dirty="0" err="1" smtClean="0"/>
              <a:t>responseCounterAutoInsert</a:t>
            </a:r>
            <a:r>
              <a:rPr lang="en-US" dirty="0" smtClean="0"/>
              <a:t>&gt;No&lt;/</a:t>
            </a:r>
            <a:r>
              <a:rPr lang="en-US" dirty="0" err="1" smtClean="0"/>
              <a:t>responseCounterAutoInsert</a:t>
            </a:r>
            <a:r>
              <a:rPr lang="en-US" dirty="0" smtClean="0"/>
              <a:t>&gt;&lt;</a:t>
            </a:r>
            <a:r>
              <a:rPr lang="en-US" dirty="0" err="1" smtClean="0"/>
              <a:t>responseCounterStyle</a:t>
            </a:r>
            <a:r>
              <a:rPr lang="en-US" dirty="0" smtClean="0"/>
              <a:t>&gt;Oval&lt;/</a:t>
            </a:r>
            <a:r>
              <a:rPr lang="en-US" dirty="0" err="1" smtClean="0"/>
              <a:t>responseCounterStyle</a:t>
            </a:r>
            <a:r>
              <a:rPr lang="en-US" dirty="0" smtClean="0"/>
              <a:t>&gt;&lt;</a:t>
            </a:r>
            <a:r>
              <a:rPr lang="en-US" dirty="0" err="1" smtClean="0"/>
              <a:t>responseCounterDisplayValue</a:t>
            </a:r>
            <a:r>
              <a:rPr lang="en-US" dirty="0" smtClean="0"/>
              <a:t>&gt;# of Votes Received&lt;/</a:t>
            </a:r>
            <a:r>
              <a:rPr lang="en-US" dirty="0" err="1" smtClean="0"/>
              <a:t>responseCounterDisplayValue</a:t>
            </a:r>
            <a:r>
              <a:rPr lang="en-US" dirty="0" smtClean="0"/>
              <a:t>&gt;&lt;</a:t>
            </a:r>
            <a:r>
              <a:rPr lang="en-US" dirty="0" err="1" smtClean="0"/>
              <a:t>insertObjectUsingColor</a:t>
            </a:r>
            <a:r>
              <a:rPr lang="en-US" dirty="0" smtClean="0"/>
              <a:t>&gt;Blue&lt;/</a:t>
            </a:r>
            <a:r>
              <a:rPr lang="en-US" dirty="0" err="1" smtClean="0"/>
              <a:t>insertObjectUsingColor</a:t>
            </a:r>
            <a:r>
              <a:rPr lang="en-US" dirty="0" smtClean="0"/>
              <a:t>&gt;&lt;</a:t>
            </a:r>
            <a:r>
              <a:rPr lang="en-US" dirty="0" err="1" smtClean="0"/>
              <a:t>showResults</a:t>
            </a:r>
            <a:r>
              <a:rPr lang="en-US" dirty="0" smtClean="0"/>
              <a:t>&gt;Yes&lt;/</a:t>
            </a:r>
            <a:r>
              <a:rPr lang="en-US" dirty="0" err="1" smtClean="0"/>
              <a:t>showResults</a:t>
            </a:r>
            <a:r>
              <a:rPr lang="en-US" dirty="0" smtClean="0"/>
              <a:t>&gt;&lt;</a:t>
            </a:r>
            <a:r>
              <a:rPr lang="en-US" dirty="0" err="1" smtClean="0"/>
              <a:t>teamColors</a:t>
            </a:r>
            <a:r>
              <a:rPr lang="en-US" dirty="0" smtClean="0"/>
              <a:t>&gt;User Defined&lt;/</a:t>
            </a:r>
            <a:r>
              <a:rPr lang="en-US" dirty="0" err="1" smtClean="0"/>
              <a:t>teamColors</a:t>
            </a:r>
            <a:r>
              <a:rPr lang="en-US" dirty="0" smtClean="0"/>
              <a:t>&gt;&lt;</a:t>
            </a:r>
            <a:r>
              <a:rPr lang="en-US" dirty="0" err="1" smtClean="0"/>
              <a:t>teamIdentificationType</a:t>
            </a:r>
            <a:r>
              <a:rPr lang="en-US" dirty="0" smtClean="0"/>
              <a:t>&gt;None&lt;/</a:t>
            </a:r>
            <a:r>
              <a:rPr lang="en-US" dirty="0" err="1" smtClean="0"/>
              <a:t>teamIdentificationType</a:t>
            </a:r>
            <a:r>
              <a:rPr lang="en-US" dirty="0" smtClean="0"/>
              <a:t>&gt;&lt;</a:t>
            </a:r>
            <a:r>
              <a:rPr lang="en-US" dirty="0" err="1" smtClean="0"/>
              <a:t>teamScoringType</a:t>
            </a:r>
            <a:r>
              <a:rPr lang="en-US" dirty="0" smtClean="0"/>
              <a:t>&gt;Voting pads only&lt;/</a:t>
            </a:r>
            <a:r>
              <a:rPr lang="en-US" dirty="0" err="1" smtClean="0"/>
              <a:t>teamScoringType</a:t>
            </a:r>
            <a:r>
              <a:rPr lang="en-US" dirty="0" smtClean="0"/>
              <a:t>&gt;&lt;</a:t>
            </a:r>
            <a:r>
              <a:rPr lang="en-US" dirty="0" err="1" smtClean="0"/>
              <a:t>teamScoringDecimalPlaces</a:t>
            </a:r>
            <a:r>
              <a:rPr lang="en-US" dirty="0" smtClean="0"/>
              <a:t>&gt;1&lt;/</a:t>
            </a:r>
            <a:r>
              <a:rPr lang="en-US" dirty="0" err="1" smtClean="0"/>
              <a:t>teamScoringDecimalPlaces</a:t>
            </a:r>
            <a:r>
              <a:rPr lang="en-US" dirty="0" smtClean="0"/>
              <a:t>&gt;&lt;</a:t>
            </a:r>
            <a:r>
              <a:rPr lang="en-US" dirty="0" err="1" smtClean="0"/>
              <a:t>teamIdentificationItem</a:t>
            </a:r>
            <a:r>
              <a:rPr lang="en-US" dirty="0" smtClean="0"/>
              <a:t>&gt;&lt;/</a:t>
            </a:r>
            <a:r>
              <a:rPr lang="en-US" dirty="0" err="1" smtClean="0"/>
              <a:t>teamIdentificationItem</a:t>
            </a:r>
            <a:r>
              <a:rPr lang="en-US" dirty="0" smtClean="0"/>
              <a:t>&gt;&lt;</a:t>
            </a:r>
            <a:r>
              <a:rPr lang="en-US" dirty="0" err="1" smtClean="0"/>
              <a:t>teamsLeaderBoard</a:t>
            </a:r>
            <a:r>
              <a:rPr lang="en-US" dirty="0" smtClean="0"/>
              <a:t>&gt;5&lt;/</a:t>
            </a:r>
            <a:r>
              <a:rPr lang="en-US" dirty="0" err="1" smtClean="0"/>
              <a:t>teamsLeaderBoard</a:t>
            </a:r>
            <a:r>
              <a:rPr lang="en-US" dirty="0" smtClean="0"/>
              <a:t>&gt;&lt;teamName1&gt;&lt;/teamName1&gt;&lt;teamName2&gt;&lt;/teamName2&gt;&lt;teamName3&gt;&lt;/teamName3&gt;&lt;teamName4&gt;&lt;/teamName4&gt;&lt;teamName5&gt;&lt;/teamName5&gt;&lt;teamName6&gt;&lt;/teamName6&gt;&lt;teamName7&gt;&lt;/teamName7&gt;&lt;teamName8&gt;&lt;/teamName8&gt;&lt;teamName9&gt;&lt;/teamName9&gt;&lt;teamName10&gt;&lt;/teamName10&gt;&lt;</a:t>
            </a:r>
            <a:r>
              <a:rPr lang="en-US" dirty="0" err="1" smtClean="0"/>
              <a:t>showControlBar</a:t>
            </a:r>
            <a:r>
              <a:rPr lang="en-US" dirty="0" smtClean="0"/>
              <a:t>&gt;Slides with Get Feedback Objects&lt;/</a:t>
            </a:r>
            <a:r>
              <a:rPr lang="en-US" dirty="0" err="1" smtClean="0"/>
              <a:t>showControlBar</a:t>
            </a:r>
            <a:r>
              <a:rPr lang="en-US" dirty="0" smtClean="0"/>
              <a:t>&gt;&lt;</a:t>
            </a:r>
            <a:r>
              <a:rPr lang="en-US" dirty="0" err="1" smtClean="0"/>
              <a:t>defaultCorrectPointValue</a:t>
            </a:r>
            <a:r>
              <a:rPr lang="en-US" dirty="0" smtClean="0"/>
              <a:t>&gt;100&lt;/</a:t>
            </a:r>
            <a:r>
              <a:rPr lang="en-US" dirty="0" err="1" smtClean="0"/>
              <a:t>defaultCorrectPointValue</a:t>
            </a:r>
            <a:r>
              <a:rPr lang="en-US" dirty="0" smtClean="0"/>
              <a:t>&gt;&lt;</a:t>
            </a:r>
            <a:r>
              <a:rPr lang="en-US" dirty="0" err="1" smtClean="0"/>
              <a:t>defaultIncorrectPointValue</a:t>
            </a:r>
            <a:r>
              <a:rPr lang="en-US" dirty="0" smtClean="0"/>
              <a:t>&gt;0&lt;/</a:t>
            </a:r>
            <a:r>
              <a:rPr lang="en-US" dirty="0" err="1" smtClean="0"/>
              <a:t>defaultIncorrectPointValue</a:t>
            </a:r>
            <a:r>
              <a:rPr lang="en-US" dirty="0" smtClean="0"/>
              <a:t>&gt;&lt;chartColor1&gt;187,224,227&lt;/chartColor1&gt;&lt;chartColor2&gt;51,51,153&lt;/chartColor2&gt;&lt;chartColor3&gt;0,153,153&lt;/chartColor3&gt;&lt;chartColor4&gt;153,204,0&lt;/chartColor4&gt;&lt;chartColor5&gt;128,128,128&lt;/chartColor5&gt;&lt;chartColor6&gt;0,0,0&lt;/chartColor6&gt;&lt;chartColor7&gt;0,102,204&lt;/chartColor7&gt;&lt;chartColor8&gt;204,204,255&lt;/chartColor8&gt;&lt;chartColor9&gt;255,0,0&lt;/chartColor9&gt;&lt;chartColor10&gt;255,255,0&lt;/chartColor10&gt;&lt;teamColor1&gt;187,224,227&lt;/teamColor1&gt;&lt;teamColor2&gt;51,51,153&lt;/teamColor2&gt;&lt;teamColor3&gt;0,153,153&lt;/teamColor3&gt;&lt;teamColor4&gt;153,204,0&lt;/teamColor4&gt;&lt;teamColor5&gt;128,128,128&lt;/teamColor5&gt;&lt;teamColor6&gt;0,0,0&lt;/teamColor6&gt;&lt;teamColor7&gt;0,102,204&lt;/teamColor7&gt;&lt;teamColor8&gt;204,204,255&lt;/teamColor8&gt;&lt;teamColor9&gt;255,0,0&lt;/teamColor9&gt;&lt;teamColor10&gt;255,255,0&lt;/teamColor10&gt;&lt;</a:t>
            </a:r>
            <a:r>
              <a:rPr lang="en-US" dirty="0" err="1" smtClean="0"/>
              <a:t>displayAnswerImagesDuringVote</a:t>
            </a:r>
            <a:r>
              <a:rPr lang="en-US" dirty="0" smtClean="0"/>
              <a:t>&gt;Yes&lt;/</a:t>
            </a:r>
            <a:r>
              <a:rPr lang="en-US" dirty="0" err="1" smtClean="0"/>
              <a:t>displayAnswerImagesDuringVote</a:t>
            </a:r>
            <a:r>
              <a:rPr lang="en-US" dirty="0" smtClean="0"/>
              <a:t>&gt;&lt;</a:t>
            </a:r>
            <a:r>
              <a:rPr lang="en-US" dirty="0" err="1" smtClean="0"/>
              <a:t>displayAnswerImagesWithResponses</a:t>
            </a:r>
            <a:r>
              <a:rPr lang="en-US" dirty="0" smtClean="0"/>
              <a:t>&gt;Yes&lt;/</a:t>
            </a:r>
            <a:r>
              <a:rPr lang="en-US" dirty="0" err="1" smtClean="0"/>
              <a:t>displayAnswerImagesWithResponses</a:t>
            </a:r>
            <a:r>
              <a:rPr lang="en-US" dirty="0" smtClean="0"/>
              <a:t>&gt;&lt;</a:t>
            </a:r>
            <a:r>
              <a:rPr lang="en-US" dirty="0" err="1" smtClean="0"/>
              <a:t>displayAnswerTextDuringVote</a:t>
            </a:r>
            <a:r>
              <a:rPr lang="en-US" dirty="0" smtClean="0"/>
              <a:t>&gt;Yes&lt;/</a:t>
            </a:r>
            <a:r>
              <a:rPr lang="en-US" dirty="0" err="1" smtClean="0"/>
              <a:t>displayAnswerTextDuringVote</a:t>
            </a:r>
            <a:r>
              <a:rPr lang="en-US" dirty="0" smtClean="0"/>
              <a:t>&gt;&lt;</a:t>
            </a:r>
            <a:r>
              <a:rPr lang="en-US" dirty="0" err="1" smtClean="0"/>
              <a:t>displayAnswerTextWithResponses</a:t>
            </a:r>
            <a:r>
              <a:rPr lang="en-US" dirty="0" smtClean="0"/>
              <a:t>&gt;Yes&lt;/</a:t>
            </a:r>
            <a:r>
              <a:rPr lang="en-US" dirty="0" err="1" smtClean="0"/>
              <a:t>displayAnswerTextWithResponses</a:t>
            </a:r>
            <a:r>
              <a:rPr lang="en-US" dirty="0" smtClean="0"/>
              <a:t>&gt;&lt;</a:t>
            </a:r>
            <a:r>
              <a:rPr lang="en-US" dirty="0" err="1" smtClean="0"/>
              <a:t>questionSlideID</a:t>
            </a:r>
            <a:r>
              <a:rPr lang="en-US" dirty="0" smtClean="0"/>
              <a:t>&gt;&lt;/</a:t>
            </a:r>
            <a:r>
              <a:rPr lang="en-US" dirty="0" err="1" smtClean="0"/>
              <a:t>questionSlideID</a:t>
            </a:r>
            <a:r>
              <a:rPr lang="en-US" dirty="0" smtClean="0"/>
              <a:t>&gt;&lt;</a:t>
            </a:r>
            <a:r>
              <a:rPr lang="en-US" dirty="0" err="1" smtClean="0"/>
              <a:t>controlBarState</a:t>
            </a:r>
            <a:r>
              <a:rPr lang="en-US" dirty="0" smtClean="0"/>
              <a:t>&gt;Expanded&lt;/</a:t>
            </a:r>
            <a:r>
              <a:rPr lang="en-US" dirty="0" err="1" smtClean="0"/>
              <a:t>controlBarState</a:t>
            </a:r>
            <a:r>
              <a:rPr lang="en-US" dirty="0" smtClean="0"/>
              <a:t>&gt;&lt;</a:t>
            </a:r>
            <a:r>
              <a:rPr lang="en-US" dirty="0" err="1" smtClean="0"/>
              <a:t>isGridColorKnownColor</a:t>
            </a:r>
            <a:r>
              <a:rPr lang="en-US" dirty="0" smtClean="0"/>
              <a:t>&gt;True&lt;/</a:t>
            </a:r>
            <a:r>
              <a:rPr lang="en-US" dirty="0" err="1" smtClean="0"/>
              <a:t>isGridColorKnownColor</a:t>
            </a:r>
            <a:r>
              <a:rPr lang="en-US" dirty="0" smtClean="0"/>
              <a:t>&gt;&lt;</a:t>
            </a:r>
            <a:r>
              <a:rPr lang="en-US" dirty="0" err="1" smtClean="0"/>
              <a:t>gridColorName</a:t>
            </a:r>
            <a:r>
              <a:rPr lang="en-US" dirty="0" smtClean="0"/>
              <a:t>&gt;Yellow&lt;/</a:t>
            </a:r>
            <a:r>
              <a:rPr lang="en-US" dirty="0" err="1" smtClean="0"/>
              <a:t>gridColorName</a:t>
            </a:r>
            <a:r>
              <a:rPr lang="en-US" dirty="0" smtClean="0"/>
              <a:t>&gt;&lt;</a:t>
            </a:r>
            <a:r>
              <a:rPr lang="en-US" dirty="0" err="1" smtClean="0"/>
              <a:t>AutoRec</a:t>
            </a:r>
            <a:r>
              <a:rPr lang="en-US" dirty="0" smtClean="0"/>
              <a:t>&gt;&lt;/</a:t>
            </a:r>
            <a:r>
              <a:rPr lang="en-US" dirty="0" err="1" smtClean="0"/>
              <a:t>AutoRec</a:t>
            </a:r>
            <a:r>
              <a:rPr lang="en-US" dirty="0" smtClean="0"/>
              <a:t>&gt;&lt;</a:t>
            </a:r>
            <a:r>
              <a:rPr lang="en-US" dirty="0" err="1" smtClean="0"/>
              <a:t>AutoRecTimeIntrvl</a:t>
            </a:r>
            <a:r>
              <a:rPr lang="en-US" dirty="0" smtClean="0"/>
              <a:t>&gt;&lt;/</a:t>
            </a:r>
            <a:r>
              <a:rPr lang="en-US" dirty="0" err="1" smtClean="0"/>
              <a:t>AutoRecTimeIntrvl</a:t>
            </a:r>
            <a:r>
              <a:rPr lang="en-US" dirty="0" smtClean="0"/>
              <a:t>&gt;&lt;</a:t>
            </a:r>
            <a:r>
              <a:rPr lang="en-US" dirty="0" err="1" smtClean="0"/>
              <a:t>chartVotesView</a:t>
            </a:r>
            <a:r>
              <a:rPr lang="en-US" dirty="0" smtClean="0"/>
              <a:t>&gt;Percentage&lt;/</a:t>
            </a:r>
            <a:r>
              <a:rPr lang="en-US" dirty="0" err="1" smtClean="0"/>
              <a:t>chartVotesView</a:t>
            </a:r>
            <a:r>
              <a:rPr lang="en-US" dirty="0" smtClean="0"/>
              <a:t>&gt;&lt;</a:t>
            </a:r>
            <a:r>
              <a:rPr lang="en-US" dirty="0" err="1" smtClean="0"/>
              <a:t>chartLabelsColor</a:t>
            </a:r>
            <a:r>
              <a:rPr lang="en-US" dirty="0" smtClean="0"/>
              <a:t>&gt;0,0,0&lt;/</a:t>
            </a:r>
            <a:r>
              <a:rPr lang="en-US" dirty="0" err="1" smtClean="0"/>
              <a:t>chartLabelsColor</a:t>
            </a:r>
            <a:r>
              <a:rPr lang="en-US" dirty="0" smtClean="0"/>
              <a:t>&gt;&lt;</a:t>
            </a:r>
            <a:r>
              <a:rPr lang="en-US" dirty="0" err="1" smtClean="0"/>
              <a:t>isChartLabelColorKnownColor</a:t>
            </a:r>
            <a:r>
              <a:rPr lang="en-US" dirty="0" smtClean="0"/>
              <a:t>&gt;True&lt;/</a:t>
            </a:r>
            <a:r>
              <a:rPr lang="en-US" dirty="0" err="1" smtClean="0"/>
              <a:t>isChartLabelColorKnownColor</a:t>
            </a:r>
            <a:r>
              <a:rPr lang="en-US" dirty="0" smtClean="0"/>
              <a:t>&gt;&lt;</a:t>
            </a:r>
            <a:r>
              <a:rPr lang="en-US" dirty="0" err="1" smtClean="0"/>
              <a:t>chartLabelColorName</a:t>
            </a:r>
            <a:r>
              <a:rPr lang="en-US" dirty="0" smtClean="0"/>
              <a:t>&gt;Black&lt;/</a:t>
            </a:r>
            <a:r>
              <a:rPr lang="en-US" dirty="0" err="1" smtClean="0"/>
              <a:t>chartLabelColorName</a:t>
            </a:r>
            <a:r>
              <a:rPr lang="en-US" dirty="0" smtClean="0"/>
              <a:t>&gt;&lt;</a:t>
            </a:r>
            <a:r>
              <a:rPr lang="en-US" dirty="0" err="1" smtClean="0"/>
              <a:t>chartXAxisLabelType</a:t>
            </a:r>
            <a:r>
              <a:rPr lang="en-US" dirty="0" smtClean="0"/>
              <a:t>&gt;Full Text&lt;/</a:t>
            </a:r>
            <a:r>
              <a:rPr lang="en-US" dirty="0" err="1" smtClean="0"/>
              <a:t>chartXAxisLabelType</a:t>
            </a:r>
            <a:r>
              <a:rPr lang="en-US" dirty="0" smtClean="0"/>
              <a:t>&gt;&lt;/Settings&gt;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5986" y="2362200"/>
            <a:ext cx="8724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Opioids: Care Coordination, Transitions, </a:t>
            </a:r>
            <a:r>
              <a:rPr lang="en-US" sz="4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Engagement</a:t>
            </a:r>
            <a:endParaRPr lang="en-US" sz="3600" b="1" i="1" dirty="0">
              <a:solidFill>
                <a:schemeClr val="accent2">
                  <a:lumMod val="20000"/>
                  <a:lumOff val="80000"/>
                </a:schemeClr>
              </a:solidFill>
              <a:latin typeface="Franklin Gothic Medium" panose="020B0603020102020204" pitchFamily="34" charset="0"/>
            </a:endParaRPr>
          </a:p>
          <a:p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  <a:latin typeface="Franklin Gothic Medium" panose="020B0603020102020204" pitchFamily="34" charset="0"/>
            </a:endParaRPr>
          </a:p>
          <a:p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  <a:latin typeface="Franklin Gothic Medium" panose="020B0603020102020204" pitchFamily="34" charset="0"/>
            </a:endParaRPr>
          </a:p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Franklin Gothic Medium" panose="020B0603020102020204" pitchFamily="34" charset="0"/>
              </a:rPr>
              <a:t>Thursday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Franklin Gothic Medium" panose="020B0603020102020204" pitchFamily="34" charset="0"/>
              </a:rPr>
              <a:t>,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Franklin Gothic Medium" panose="020B0603020102020204" pitchFamily="34" charset="0"/>
              </a:rPr>
              <a:t>February 22, 2018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Franklin Gothic Medium" panose="020B0603020102020204" pitchFamily="34" charset="0"/>
            </a:endParaRPr>
          </a:p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Franklin Gothic Medium" panose="020B0603020102020204" pitchFamily="34" charset="0"/>
              </a:rPr>
              <a:t>Seton Hall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Franklin Gothic Medium" panose="020B0603020102020204" pitchFamily="34" charset="0"/>
              </a:rPr>
              <a:t>University School of Law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015" y="5420012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GillSans" pitchFamily="2" charset="0"/>
              </a:rPr>
              <a:t>Supported by a generous grant from The Nicholson Foundation </a:t>
            </a:r>
            <a:endParaRPr lang="en-US" dirty="0">
              <a:solidFill>
                <a:schemeClr val="bg2"/>
              </a:solidFill>
              <a:latin typeface="GillSans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148" y="6165117"/>
            <a:ext cx="3667125" cy="514350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220124" y="1782355"/>
            <a:ext cx="8457884" cy="35514"/>
          </a:xfrm>
          <a:prstGeom prst="line">
            <a:avLst/>
          </a:prstGeom>
          <a:ln w="31750">
            <a:solidFill>
              <a:srgbClr val="9299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324008" y="5920172"/>
            <a:ext cx="8457884" cy="35514"/>
          </a:xfrm>
          <a:prstGeom prst="line">
            <a:avLst/>
          </a:prstGeom>
          <a:ln w="31750">
            <a:solidFill>
              <a:srgbClr val="9299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9662</TotalTime>
  <Words>415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Medium</vt:lpstr>
      <vt:lpstr>GillSans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shls</dc:creator>
  <cp:lastModifiedBy>Janelle Lobello</cp:lastModifiedBy>
  <cp:revision>1254</cp:revision>
  <cp:lastPrinted>2014-03-24T21:25:44Z</cp:lastPrinted>
  <dcterms:created xsi:type="dcterms:W3CDTF">2009-10-16T11:56:55Z</dcterms:created>
  <dcterms:modified xsi:type="dcterms:W3CDTF">2018-02-15T22:57:33Z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ID">
    <vt:lpwstr>d23960965b5b4a5d9e34ef2d3a615c43</vt:lpwstr>
  </property>
  <property fmtid="{D5CDD505-2E9C-101B-9397-08002B2CF9AE}" pid="3" name="SlidesCount">
    <vt:lpwstr>17</vt:lpwstr>
  </property>
</Properties>
</file>